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0"/>
  </p:notesMasterIdLst>
  <p:sldIdLst>
    <p:sldId id="256" r:id="rId2"/>
    <p:sldId id="265" r:id="rId3"/>
    <p:sldId id="314" r:id="rId4"/>
    <p:sldId id="304" r:id="rId5"/>
    <p:sldId id="289" r:id="rId6"/>
    <p:sldId id="315" r:id="rId7"/>
    <p:sldId id="292" r:id="rId8"/>
    <p:sldId id="295" r:id="rId9"/>
    <p:sldId id="300" r:id="rId10"/>
    <p:sldId id="270" r:id="rId11"/>
    <p:sldId id="286" r:id="rId12"/>
    <p:sldId id="301" r:id="rId13"/>
    <p:sldId id="319" r:id="rId14"/>
    <p:sldId id="287" r:id="rId15"/>
    <p:sldId id="280" r:id="rId16"/>
    <p:sldId id="320" r:id="rId17"/>
    <p:sldId id="321" r:id="rId18"/>
    <p:sldId id="297" r:id="rId19"/>
    <p:sldId id="298" r:id="rId20"/>
    <p:sldId id="299" r:id="rId21"/>
    <p:sldId id="332" r:id="rId22"/>
    <p:sldId id="333" r:id="rId23"/>
    <p:sldId id="277" r:id="rId24"/>
    <p:sldId id="316" r:id="rId25"/>
    <p:sldId id="276" r:id="rId26"/>
    <p:sldId id="317" r:id="rId27"/>
    <p:sldId id="318" r:id="rId28"/>
    <p:sldId id="322" r:id="rId29"/>
    <p:sldId id="323" r:id="rId30"/>
    <p:sldId id="324" r:id="rId31"/>
    <p:sldId id="337" r:id="rId32"/>
    <p:sldId id="325" r:id="rId33"/>
    <p:sldId id="326" r:id="rId34"/>
    <p:sldId id="327" r:id="rId35"/>
    <p:sldId id="341" r:id="rId36"/>
    <p:sldId id="334" r:id="rId37"/>
    <p:sldId id="336" r:id="rId38"/>
    <p:sldId id="335" r:id="rId39"/>
    <p:sldId id="309" r:id="rId40"/>
    <p:sldId id="328" r:id="rId41"/>
    <p:sldId id="329" r:id="rId42"/>
    <p:sldId id="330" r:id="rId43"/>
    <p:sldId id="331" r:id="rId44"/>
    <p:sldId id="338" r:id="rId45"/>
    <p:sldId id="339" r:id="rId46"/>
    <p:sldId id="278" r:id="rId47"/>
    <p:sldId id="279" r:id="rId48"/>
    <p:sldId id="26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5E7"/>
    <a:srgbClr val="E48312"/>
    <a:srgbClr val="EE9025"/>
    <a:srgbClr val="89C648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275" autoAdjust="0"/>
  </p:normalViewPr>
  <p:slideViewPr>
    <p:cSldViewPr snapToGrid="0" snapToObjects="1">
      <p:cViewPr varScale="1">
        <p:scale>
          <a:sx n="71" d="100"/>
          <a:sy n="71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A39AC-2470-AF4A-86AA-48ECFDAEEB59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106D4-8029-AE4A-8122-64F302E51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77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84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Instead</a:t>
            </a:r>
            <a:r>
              <a:rPr lang="en-US" i="0" baseline="0" dirty="0" smtClean="0"/>
              <a:t> of disk icon, use heap icon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4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11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Java Stoppage point indication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83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r>
              <a:rPr lang="en-US" baseline="0" dirty="0" smtClean="0"/>
              <a:t> Graph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6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5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1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8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6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59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5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8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5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24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1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3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D290233-0DD1-4A80-BB1E-9ADC3556DBB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6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290233-0DD1-4A80-BB1E-9ADC3556DBB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91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61579"/>
            <a:ext cx="5943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68510" y="3676179"/>
            <a:ext cx="319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Big Data is a Big Deal!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45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Born out of the need to process an </a:t>
            </a:r>
            <a:r>
              <a:rPr lang="en-US" sz="2400" dirty="0" smtClean="0">
                <a:solidFill>
                  <a:srgbClr val="E48312"/>
                </a:solidFill>
              </a:rPr>
              <a:t>avalanche </a:t>
            </a:r>
            <a:r>
              <a:rPr lang="en-US" sz="2400" dirty="0" smtClean="0"/>
              <a:t>of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48312"/>
                </a:solidFill>
              </a:rPr>
              <a:t> Open</a:t>
            </a:r>
            <a:r>
              <a:rPr lang="en-US" sz="2400" dirty="0" smtClean="0"/>
              <a:t>-source software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Was designed with a simple </a:t>
            </a:r>
            <a:r>
              <a:rPr lang="en-US" sz="2400" dirty="0" smtClean="0">
                <a:solidFill>
                  <a:srgbClr val="E48312"/>
                </a:solidFill>
              </a:rPr>
              <a:t>write-once</a:t>
            </a:r>
            <a:r>
              <a:rPr lang="en-US" sz="2400" dirty="0" smtClean="0"/>
              <a:t> storage infrastructure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48312"/>
                </a:solidFill>
              </a:rPr>
              <a:t> MapReduce</a:t>
            </a:r>
            <a:r>
              <a:rPr lang="en-US" sz="2400" dirty="0" smtClean="0"/>
              <a:t> – relatively new style of data processing, created by </a:t>
            </a:r>
            <a:r>
              <a:rPr lang="en-US" sz="2400" dirty="0" smtClean="0">
                <a:solidFill>
                  <a:srgbClr val="E48312"/>
                </a:solidFill>
              </a:rPr>
              <a:t>Google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Become the </a:t>
            </a:r>
            <a:r>
              <a:rPr lang="en-US" sz="2400" dirty="0" smtClean="0">
                <a:solidFill>
                  <a:srgbClr val="E48312"/>
                </a:solidFill>
              </a:rPr>
              <a:t>go-to</a:t>
            </a:r>
            <a:r>
              <a:rPr lang="en-US" sz="2400" dirty="0" smtClean="0"/>
              <a:t> framework for </a:t>
            </a:r>
            <a:r>
              <a:rPr lang="en-US" sz="2400" dirty="0" smtClean="0">
                <a:solidFill>
                  <a:srgbClr val="E48312"/>
                </a:solidFill>
              </a:rPr>
              <a:t>large-scale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E48312"/>
                </a:solidFill>
              </a:rPr>
              <a:t>data-intensive</a:t>
            </a:r>
            <a:r>
              <a:rPr lang="en-US" sz="2400" dirty="0" smtClean="0"/>
              <a:t> deployments</a:t>
            </a:r>
            <a:endParaRPr lang="en-US" sz="2400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1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Can handle all </a:t>
            </a:r>
            <a:r>
              <a:rPr lang="en-US" sz="2400" dirty="0" smtClean="0">
                <a:solidFill>
                  <a:srgbClr val="E48312"/>
                </a:solidFill>
              </a:rPr>
              <a:t>4</a:t>
            </a:r>
            <a:r>
              <a:rPr lang="en-US" sz="2400" dirty="0" smtClean="0"/>
              <a:t> dimensions of Big Data – </a:t>
            </a:r>
            <a:r>
              <a:rPr lang="en-US" sz="2400" dirty="0" smtClean="0">
                <a:solidFill>
                  <a:srgbClr val="E48312"/>
                </a:solidFill>
              </a:rPr>
              <a:t>Volume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E48312"/>
                </a:solidFill>
              </a:rPr>
              <a:t>Velocity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E48312"/>
                </a:solidFill>
              </a:rPr>
              <a:t>Variety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E48312"/>
                </a:solidFill>
              </a:rPr>
              <a:t>Veracity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Hadoop’s </a:t>
            </a:r>
            <a:r>
              <a:rPr lang="en-US" sz="2400" dirty="0" smtClean="0">
                <a:solidFill>
                  <a:srgbClr val="E48312"/>
                </a:solidFill>
              </a:rPr>
              <a:t>Beauty </a:t>
            </a:r>
            <a:r>
              <a:rPr lang="en-US" sz="2400" dirty="0" smtClean="0"/>
              <a:t>– efficiently process huge datasets in </a:t>
            </a:r>
            <a:r>
              <a:rPr lang="en-US" sz="2400" dirty="0" smtClean="0">
                <a:solidFill>
                  <a:srgbClr val="E48312"/>
                </a:solidFill>
              </a:rPr>
              <a:t>parallel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Both </a:t>
            </a:r>
            <a:r>
              <a:rPr lang="en-US" sz="2400" dirty="0" smtClean="0">
                <a:solidFill>
                  <a:srgbClr val="E48312"/>
                </a:solidFill>
              </a:rPr>
              <a:t>Structured</a:t>
            </a:r>
            <a:r>
              <a:rPr lang="en-US" sz="2400" dirty="0" smtClean="0"/>
              <a:t> (converted) and </a:t>
            </a:r>
            <a:r>
              <a:rPr lang="en-US" sz="2400" dirty="0" smtClean="0">
                <a:solidFill>
                  <a:srgbClr val="E48312"/>
                </a:solidFill>
              </a:rPr>
              <a:t>Unstructured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HDFS – </a:t>
            </a:r>
            <a:r>
              <a:rPr lang="en-US" sz="2400" dirty="0" smtClean="0">
                <a:solidFill>
                  <a:srgbClr val="E48312"/>
                </a:solidFill>
              </a:rPr>
              <a:t>breaks</a:t>
            </a:r>
            <a:r>
              <a:rPr lang="en-US" sz="2400" dirty="0" smtClean="0"/>
              <a:t> up input data, stores it on compute nodes (</a:t>
            </a:r>
            <a:r>
              <a:rPr lang="en-US" sz="2400" dirty="0" smtClean="0">
                <a:solidFill>
                  <a:srgbClr val="E48312"/>
                </a:solidFill>
              </a:rPr>
              <a:t>parallel processing</a:t>
            </a:r>
            <a:r>
              <a:rPr lang="en-US" sz="2400" dirty="0" smtClean="0"/>
              <a:t>) – blocks of data</a:t>
            </a:r>
          </a:p>
          <a:p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5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Segmentation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1" y="1843872"/>
            <a:ext cx="10759045" cy="8099170"/>
          </a:xfrm>
        </p:spPr>
      </p:pic>
      <p:pic>
        <p:nvPicPr>
          <p:cNvPr id="5" name="Picture 4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390525"/>
            <a:ext cx="5581650" cy="5314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433" y="3480179"/>
            <a:ext cx="1651379" cy="791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1265237"/>
            <a:ext cx="1181100" cy="3819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48450" y="1265237"/>
            <a:ext cx="1181100" cy="3716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../Development/Senior%20Design/logo/logo-main-whiteb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Map/Reduce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Map</a:t>
            </a:r>
            <a:r>
              <a:rPr lang="en-US" sz="2400" dirty="0" smtClean="0"/>
              <a:t> Phase: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8312"/>
                </a:solidFill>
              </a:rPr>
              <a:t>S</a:t>
            </a:r>
            <a:r>
              <a:rPr lang="en-US" dirty="0" smtClean="0">
                <a:solidFill>
                  <a:srgbClr val="E48312"/>
                </a:solidFill>
              </a:rPr>
              <a:t>plits</a:t>
            </a:r>
            <a:r>
              <a:rPr lang="en-US" dirty="0" smtClean="0"/>
              <a:t> input data-set into </a:t>
            </a:r>
            <a:r>
              <a:rPr lang="en-US" dirty="0" smtClean="0">
                <a:solidFill>
                  <a:srgbClr val="E48312"/>
                </a:solidFill>
              </a:rPr>
              <a:t>independent</a:t>
            </a:r>
            <a:r>
              <a:rPr lang="en-US" dirty="0" smtClean="0"/>
              <a:t> chunks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Processed in </a:t>
            </a:r>
            <a:r>
              <a:rPr lang="en-US" dirty="0" smtClean="0">
                <a:solidFill>
                  <a:srgbClr val="E48312"/>
                </a:solidFill>
              </a:rPr>
              <a:t>parallel</a:t>
            </a:r>
            <a:r>
              <a:rPr lang="en-US" dirty="0" smtClean="0"/>
              <a:t> manner – map 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Framework </a:t>
            </a:r>
            <a:r>
              <a:rPr lang="en-US" dirty="0" smtClean="0">
                <a:solidFill>
                  <a:srgbClr val="E48312"/>
                </a:solidFill>
              </a:rPr>
              <a:t>sorts</a:t>
            </a:r>
            <a:r>
              <a:rPr lang="en-US" dirty="0" smtClean="0"/>
              <a:t> the output of map 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Reduce</a:t>
            </a:r>
            <a:r>
              <a:rPr lang="en-US" sz="2400" dirty="0" smtClean="0"/>
              <a:t> Phase: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Takes input from </a:t>
            </a:r>
            <a:r>
              <a:rPr lang="en-US" dirty="0" smtClean="0">
                <a:solidFill>
                  <a:srgbClr val="E48312"/>
                </a:solidFill>
              </a:rPr>
              <a:t>map</a:t>
            </a:r>
            <a:r>
              <a:rPr lang="en-US" dirty="0" smtClean="0"/>
              <a:t>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Performs </a:t>
            </a:r>
            <a:r>
              <a:rPr lang="en-US" dirty="0" smtClean="0">
                <a:solidFill>
                  <a:srgbClr val="E48312"/>
                </a:solidFill>
              </a:rPr>
              <a:t>summary</a:t>
            </a:r>
            <a:r>
              <a:rPr lang="en-US" dirty="0" smtClean="0"/>
              <a:t> operation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Output </a:t>
            </a:r>
            <a:r>
              <a:rPr lang="en-US" dirty="0" smtClean="0">
                <a:solidFill>
                  <a:schemeClr val="tx1"/>
                </a:solidFill>
              </a:rPr>
              <a:t>stored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E48312"/>
                </a:solidFill>
              </a:rPr>
              <a:t>HDFS</a:t>
            </a:r>
            <a:endParaRPr lang="en-US" dirty="0">
              <a:solidFill>
                <a:srgbClr val="E48312"/>
              </a:solidFill>
            </a:endParaRPr>
          </a:p>
          <a:p>
            <a:pPr marL="350838" lvl="1" indent="0">
              <a:buNone/>
            </a:pPr>
            <a:r>
              <a:rPr lang="en-US" dirty="0" smtClean="0"/>
              <a:t>						</a:t>
            </a:r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Hadoop Map/Reduce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66" y="-422329"/>
            <a:ext cx="8752155" cy="6175782"/>
          </a:xfrm>
        </p:spPr>
      </p:pic>
      <p:pic>
        <p:nvPicPr>
          <p:cNvPr id="5" name="Picture 4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1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836612"/>
            <a:ext cx="5648325" cy="5438775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822960" y="32605"/>
            <a:ext cx="7543800" cy="804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Code Snippet of Word Count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9994" y="1787857"/>
            <a:ext cx="5104263" cy="1460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69993" y="3998794"/>
            <a:ext cx="5104263" cy="197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../Development/Senior%20Design/logo/logo-main-whiteb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cdn3.iconfinder.com/data/icons/blue-ulitto/128/Backup_files_Temporary_File-12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35" y="3248167"/>
            <a:ext cx="917468" cy="91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274256" y="3026535"/>
            <a:ext cx="530341" cy="373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74257" y="4165636"/>
            <a:ext cx="659129" cy="4450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87494">
            <a:off x="7269162" y="2794715"/>
            <a:ext cx="97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478898">
            <a:off x="7321087" y="4345581"/>
            <a:ext cx="97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822960" y="32605"/>
            <a:ext cx="7543800" cy="804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Code Snippet of Word Count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1555845"/>
            <a:ext cx="4781550" cy="3501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0245" y="2429301"/>
            <a:ext cx="4492530" cy="1473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8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Open source </a:t>
            </a:r>
            <a:r>
              <a:rPr lang="en-US" sz="2400" dirty="0" smtClean="0"/>
              <a:t>big data processing framework designed to be fast and </a:t>
            </a:r>
            <a:r>
              <a:rPr lang="en-US" sz="2400" dirty="0" smtClean="0">
                <a:solidFill>
                  <a:srgbClr val="E48312"/>
                </a:solidFill>
              </a:rPr>
              <a:t>general-purpose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Fast </a:t>
            </a:r>
            <a:r>
              <a:rPr lang="en-US" sz="2400" dirty="0" smtClean="0"/>
              <a:t>and meant to be </a:t>
            </a:r>
            <a:r>
              <a:rPr lang="en-US" sz="2400" dirty="0" smtClean="0">
                <a:solidFill>
                  <a:srgbClr val="E48312"/>
                </a:solidFill>
              </a:rPr>
              <a:t>ease to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Originally </a:t>
            </a:r>
            <a:r>
              <a:rPr lang="en-US" sz="2400" dirty="0"/>
              <a:t>developed at </a:t>
            </a:r>
            <a:r>
              <a:rPr lang="en-US" sz="2400" dirty="0">
                <a:solidFill>
                  <a:srgbClr val="E48312"/>
                </a:solidFill>
              </a:rPr>
              <a:t>UC Berkeley </a:t>
            </a:r>
            <a:r>
              <a:rPr lang="en-US" sz="2400" dirty="0"/>
              <a:t>in 2009</a:t>
            </a:r>
          </a:p>
          <a:p>
            <a:endParaRPr lang="en-US" dirty="0" smtClean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0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Supports </a:t>
            </a:r>
            <a:r>
              <a:rPr lang="en-US" sz="2400" dirty="0" smtClean="0">
                <a:solidFill>
                  <a:srgbClr val="E48312"/>
                </a:solidFill>
              </a:rPr>
              <a:t>Map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E48312"/>
                </a:solidFill>
              </a:rPr>
              <a:t>Reduce</a:t>
            </a:r>
            <a:r>
              <a:rPr lang="en-US" sz="2400" dirty="0" smtClean="0"/>
              <a:t>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Lazy</a:t>
            </a:r>
            <a:r>
              <a:rPr lang="en-US" sz="2400" dirty="0" smtClean="0"/>
              <a:t>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In-memory</a:t>
            </a:r>
            <a:r>
              <a:rPr lang="en-US" sz="2400" dirty="0" smtClean="0"/>
              <a:t> storage and computing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Offers APIs in Scala, </a:t>
            </a:r>
            <a:r>
              <a:rPr lang="en-US" sz="2400" dirty="0" smtClean="0">
                <a:solidFill>
                  <a:srgbClr val="E48312"/>
                </a:solidFill>
              </a:rPr>
              <a:t>Java</a:t>
            </a:r>
            <a:r>
              <a:rPr lang="en-US" sz="2400" dirty="0" smtClean="0"/>
              <a:t>, Python, R, SQL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Built-in libraries</a:t>
            </a:r>
            <a:r>
              <a:rPr lang="en-US" sz="2400" dirty="0" smtClean="0"/>
              <a:t>; </a:t>
            </a:r>
            <a:r>
              <a:rPr lang="en-US" sz="2400" dirty="0" smtClean="0">
                <a:solidFill>
                  <a:srgbClr val="E48312"/>
                </a:solidFill>
              </a:rPr>
              <a:t>Spark SQL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E48312"/>
                </a:solidFill>
              </a:rPr>
              <a:t>Spark Streaming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E48312"/>
                </a:solidFill>
              </a:rPr>
              <a:t>MLlib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E48312"/>
                </a:solidFill>
              </a:rPr>
              <a:t>GraphX</a:t>
            </a:r>
            <a:endParaRPr lang="en-US" sz="2400" dirty="0" smtClean="0">
              <a:solidFill>
                <a:srgbClr val="E4831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2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60" y="1940381"/>
            <a:ext cx="2490610" cy="1973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71" y="1953261"/>
            <a:ext cx="2451304" cy="1958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9" y="1940381"/>
            <a:ext cx="2459440" cy="1971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699" y="3911983"/>
            <a:ext cx="2806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48312"/>
                </a:solidFill>
                <a:cs typeface="Times New Roman" panose="02020603050405020304" pitchFamily="18" charset="0"/>
              </a:rPr>
              <a:t>SUSHANT AHUJA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Project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Algorithm </a:t>
            </a:r>
            <a:r>
              <a:rPr lang="en-US" dirty="0">
                <a:cs typeface="Times New Roman" panose="02020603050405020304" pitchFamily="18" charset="0"/>
              </a:rPr>
              <a:t>Design Lead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7760" y="3913931"/>
            <a:ext cx="2625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E48312"/>
                </a:solidFill>
                <a:cs typeface="Times New Roman" panose="02020603050405020304" pitchFamily="18" charset="0"/>
              </a:rPr>
              <a:t>CASSIO CRISTOVAO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Technical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Website </a:t>
            </a:r>
            <a:r>
              <a:rPr lang="en-US" dirty="0">
                <a:cs typeface="Times New Roman" panose="02020603050405020304" pitchFamily="18" charset="0"/>
              </a:rPr>
              <a:t>Architect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5871" y="3913931"/>
            <a:ext cx="2451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E48312"/>
                </a:solidFill>
                <a:cs typeface="Times New Roman" panose="02020603050405020304" pitchFamily="18" charset="0"/>
              </a:rPr>
              <a:t>SAMEEP MOHTA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Documentation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Testing Lead 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1" name="Picture 10" descr="../Development/Senior%20Design/logo/logo-main-whiteb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9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-355543"/>
            <a:ext cx="8467147" cy="6373880"/>
          </a:xfrm>
        </p:spPr>
      </p:pic>
      <p:pic>
        <p:nvPicPr>
          <p:cNvPr id="4" name="Picture 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04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2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26" y="-580295"/>
            <a:ext cx="7543800" cy="1450757"/>
          </a:xfrm>
        </p:spPr>
        <p:txBody>
          <a:bodyPr/>
          <a:lstStyle/>
          <a:p>
            <a:r>
              <a:rPr lang="en-US" dirty="0" smtClean="0">
                <a:solidFill>
                  <a:srgbClr val="EE9025"/>
                </a:solidFill>
              </a:rPr>
              <a:t>Code Snippet of Word count</a:t>
            </a:r>
            <a:endParaRPr lang="en-US" dirty="0">
              <a:solidFill>
                <a:srgbClr val="EE902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6" y="870461"/>
            <a:ext cx="7698180" cy="40389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8932"/>
            <a:ext cx="9144000" cy="877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5646" y="1710047"/>
            <a:ext cx="3776354" cy="12112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5646" y="3764478"/>
            <a:ext cx="5248894" cy="950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130" y="5142016"/>
            <a:ext cx="8823366" cy="665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../Development/Senior%20Design/logo/logo-main-whiteb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04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97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594" y="-627796"/>
            <a:ext cx="7543800" cy="1450757"/>
          </a:xfrm>
        </p:spPr>
        <p:txBody>
          <a:bodyPr/>
          <a:lstStyle/>
          <a:p>
            <a:r>
              <a:rPr lang="en-US" dirty="0" smtClean="0">
                <a:solidFill>
                  <a:srgbClr val="EE9025"/>
                </a:solidFill>
              </a:rPr>
              <a:t>Code Snippet of Word count</a:t>
            </a:r>
            <a:endParaRPr lang="en-US" dirty="0">
              <a:solidFill>
                <a:srgbClr val="EE902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8" y="3004457"/>
            <a:ext cx="8532958" cy="635177"/>
          </a:xfrm>
        </p:spPr>
      </p:pic>
      <p:sp>
        <p:nvSpPr>
          <p:cNvPr id="5" name="Rectangle 4"/>
          <p:cNvSpPr/>
          <p:nvPr/>
        </p:nvSpPr>
        <p:spPr>
          <a:xfrm>
            <a:off x="760021" y="1448790"/>
            <a:ext cx="7802088" cy="475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04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21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Between Hadoop and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Not </a:t>
            </a:r>
            <a:r>
              <a:rPr lang="en-US" sz="2400" dirty="0" smtClean="0"/>
              <a:t>mutually exclusive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Spark – </a:t>
            </a:r>
            <a:r>
              <a:rPr lang="en-US" sz="2400" dirty="0" smtClean="0">
                <a:solidFill>
                  <a:srgbClr val="E48312"/>
                </a:solidFill>
              </a:rPr>
              <a:t>does not </a:t>
            </a:r>
            <a:r>
              <a:rPr lang="en-US" sz="2400" dirty="0" smtClean="0"/>
              <a:t>have its own distributed system, can use HDFS or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Spark – </a:t>
            </a:r>
            <a:r>
              <a:rPr lang="en-US" sz="2400" dirty="0" smtClean="0">
                <a:solidFill>
                  <a:srgbClr val="E48312"/>
                </a:solidFill>
              </a:rPr>
              <a:t>Faster</a:t>
            </a:r>
            <a:r>
              <a:rPr lang="en-US" sz="2400" dirty="0" smtClean="0"/>
              <a:t> as works “</a:t>
            </a:r>
            <a:r>
              <a:rPr lang="en-US" sz="2400" dirty="0" smtClean="0">
                <a:solidFill>
                  <a:srgbClr val="E48312"/>
                </a:solidFill>
              </a:rPr>
              <a:t>in memory</a:t>
            </a:r>
            <a:r>
              <a:rPr lang="en-US" sz="2400" dirty="0" smtClean="0"/>
              <a:t>”, Hadoop works in </a:t>
            </a:r>
            <a:r>
              <a:rPr lang="en-US" sz="2400" dirty="0" smtClean="0">
                <a:solidFill>
                  <a:srgbClr val="E48312"/>
                </a:solidFill>
              </a:rPr>
              <a:t>Hard drive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Hadoop – needs a </a:t>
            </a:r>
            <a:r>
              <a:rPr lang="en-US" sz="2400" dirty="0" smtClean="0">
                <a:solidFill>
                  <a:srgbClr val="E48312"/>
                </a:solidFill>
              </a:rPr>
              <a:t>third-party</a:t>
            </a:r>
            <a:r>
              <a:rPr lang="en-US" sz="2400" dirty="0" smtClean="0"/>
              <a:t> machine-learning library (Apache Mahout), Spark has its own (</a:t>
            </a:r>
            <a:r>
              <a:rPr lang="en-US" sz="2400" dirty="0" err="1" smtClean="0"/>
              <a:t>MLlib</a:t>
            </a:r>
            <a:r>
              <a:rPr lang="en-US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Not</a:t>
            </a:r>
            <a:r>
              <a:rPr lang="en-US" sz="2400" dirty="0" smtClean="0"/>
              <a:t> really a competition as both are </a:t>
            </a:r>
            <a:r>
              <a:rPr lang="en-US" sz="2400" dirty="0" smtClean="0">
                <a:solidFill>
                  <a:srgbClr val="E48312"/>
                </a:solidFill>
              </a:rPr>
              <a:t>non-commercial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E48312"/>
                </a:solidFill>
              </a:rPr>
              <a:t>open-source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2592388"/>
            <a:ext cx="7543800" cy="1450975"/>
          </a:xfrm>
        </p:spPr>
        <p:txBody>
          <a:bodyPr/>
          <a:lstStyle/>
          <a:p>
            <a:r>
              <a:rPr lang="en-US" dirty="0" smtClean="0">
                <a:solidFill>
                  <a:srgbClr val="E48312"/>
                </a:solidFill>
              </a:rPr>
              <a:t>Cluster</a:t>
            </a:r>
            <a:endParaRPr lang="en-US" dirty="0"/>
          </a:p>
        </p:txBody>
      </p:sp>
      <p:pic>
        <p:nvPicPr>
          <p:cNvPr id="3" name="Picture 2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037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and Spark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One </a:t>
            </a:r>
            <a:r>
              <a:rPr lang="en-US" sz="2400" dirty="0" smtClean="0">
                <a:solidFill>
                  <a:srgbClr val="E48312"/>
                </a:solidFill>
              </a:rPr>
              <a:t>manager</a:t>
            </a:r>
            <a:r>
              <a:rPr lang="en-US" sz="2400" dirty="0" smtClean="0"/>
              <a:t> node</a:t>
            </a:r>
            <a:r>
              <a:rPr lang="en-US" sz="2400" dirty="0"/>
              <a:t> </a:t>
            </a:r>
            <a:r>
              <a:rPr lang="en-US" sz="2400" dirty="0" smtClean="0"/>
              <a:t>with two </a:t>
            </a:r>
            <a:r>
              <a:rPr lang="en-US" sz="2400" dirty="0" smtClean="0">
                <a:solidFill>
                  <a:srgbClr val="E48312"/>
                </a:solidFill>
              </a:rPr>
              <a:t>worker</a:t>
            </a:r>
            <a:r>
              <a:rPr lang="en-US" sz="2400" dirty="0" smtClean="0"/>
              <a:t> nodes, all with same configuration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48312"/>
                </a:solidFill>
              </a:rPr>
              <a:t> </a:t>
            </a:r>
            <a:r>
              <a:rPr lang="en-US" sz="2400" dirty="0" err="1" smtClean="0">
                <a:solidFill>
                  <a:srgbClr val="E48312"/>
                </a:solidFill>
              </a:rPr>
              <a:t>Namenode</a:t>
            </a:r>
            <a:r>
              <a:rPr lang="en-US" sz="2400" dirty="0" smtClean="0">
                <a:solidFill>
                  <a:srgbClr val="E48312"/>
                </a:solidFill>
              </a:rPr>
              <a:t> </a:t>
            </a:r>
            <a:r>
              <a:rPr lang="en-US" sz="2400" dirty="0" smtClean="0"/>
              <a:t>on manager, </a:t>
            </a:r>
            <a:r>
              <a:rPr lang="en-US" sz="2400" dirty="0" err="1">
                <a:solidFill>
                  <a:srgbClr val="E48312"/>
                </a:solidFill>
              </a:rPr>
              <a:t>D</a:t>
            </a:r>
            <a:r>
              <a:rPr lang="en-US" sz="2400" dirty="0" err="1" smtClean="0">
                <a:solidFill>
                  <a:srgbClr val="E48312"/>
                </a:solidFill>
              </a:rPr>
              <a:t>atanode</a:t>
            </a:r>
            <a:r>
              <a:rPr lang="en-US" sz="2400" dirty="0" smtClean="0">
                <a:solidFill>
                  <a:srgbClr val="E48312"/>
                </a:solidFill>
              </a:rPr>
              <a:t> </a:t>
            </a:r>
            <a:r>
              <a:rPr lang="en-US" sz="2400" dirty="0" smtClean="0"/>
              <a:t>on workers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No data stored on the manager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5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52" y="0"/>
            <a:ext cx="6844103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08728" y="5336275"/>
            <a:ext cx="1310185" cy="182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46913" y="1378424"/>
            <a:ext cx="2756848" cy="504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../Development/Senior%20Design/logo/logo-main-whiteb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plainicon.com/dboard/userprod/2803_dd580/prod_thumb/plainicon.com-51131-512px-51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496" y="811553"/>
            <a:ext cx="1413375" cy="1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plainicon.com/dboard/userprod/2803_dd580/prod_thumb/plainicon.com-51131-512px-51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29" y="2308818"/>
            <a:ext cx="1413375" cy="1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plainicon.com/dboard/userprod/2803_dd580/prod_thumb/plainicon.com-51131-512px-51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2308818"/>
            <a:ext cx="1413375" cy="1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55126" y="1056585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7774" y="249264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8871" y="249264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855961" y="1846443"/>
            <a:ext cx="215444" cy="462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245475" y="1846443"/>
            <a:ext cx="164681" cy="462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51"/>
            <a:ext cx="9144000" cy="32743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830" y="2257188"/>
            <a:ext cx="1528549" cy="900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008"/>
            <a:ext cx="9144000" cy="2531983"/>
          </a:xfrm>
          <a:prstGeom prst="rect">
            <a:avLst/>
          </a:prstGeom>
        </p:spPr>
      </p:pic>
      <p:pic>
        <p:nvPicPr>
          <p:cNvPr id="5" name="Picture 4" descr="../Development/Senior%20Design/logo/logo-main-whiteb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plainicon.com/dboard/userprod/2803_dd580/prod_thumb/plainicon.com-51131-512px-51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496" y="811553"/>
            <a:ext cx="1413375" cy="1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lainicon.com/dboard/userprod/2803_dd580/prod_thumb/plainicon.com-51131-512px-51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29" y="2308818"/>
            <a:ext cx="1413375" cy="1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lainicon.com/dboard/userprod/2803_dd580/prod_thumb/plainicon.com-51131-512px-51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2308818"/>
            <a:ext cx="1413375" cy="1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55126" y="1056585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7774" y="249264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8871" y="249264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55961" y="1846443"/>
            <a:ext cx="215444" cy="462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245475" y="1846443"/>
            <a:ext cx="164681" cy="462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748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960" y="363183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Container Allocation 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2" y="1514475"/>
            <a:ext cx="6962775" cy="3829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8890" y="1514475"/>
            <a:ext cx="3289109" cy="3275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11582" y="1514475"/>
            <a:ext cx="2074460" cy="3275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../Development/Senior%20Design/logo/logo-main-whiteb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11347" y="1547518"/>
            <a:ext cx="566057" cy="5221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5701" y="2198434"/>
            <a:ext cx="566057" cy="5221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5701" y="2836933"/>
            <a:ext cx="566057" cy="5221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855" y="3654011"/>
            <a:ext cx="566057" cy="5221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6855" y="4292510"/>
            <a:ext cx="566057" cy="5221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4347" y="1514475"/>
            <a:ext cx="790960" cy="191452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9686" y="3602433"/>
            <a:ext cx="790960" cy="13149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0499" y="1643565"/>
            <a:ext cx="45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3116" y="2255741"/>
            <a:ext cx="45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1679" y="2922677"/>
            <a:ext cx="45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9836" y="3708400"/>
            <a:ext cx="45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0682" y="4337960"/>
            <a:ext cx="45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368110" y="2242457"/>
            <a:ext cx="131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Container 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342710" y="4045857"/>
            <a:ext cx="131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Container 2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48607" y="1139371"/>
            <a:ext cx="1564336" cy="510177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7207" y="758371"/>
            <a:ext cx="153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File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83752" y="2307771"/>
            <a:ext cx="153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Worker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59154" y="3984171"/>
            <a:ext cx="153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Worker 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4140" y="5157143"/>
            <a:ext cx="759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0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2960" y="363183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Map Tasks  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693"/>
            <a:ext cx="9144000" cy="5217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534" y="2027494"/>
            <a:ext cx="2470245" cy="204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35522" y="2027489"/>
            <a:ext cx="723332" cy="204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00048" y="2027493"/>
            <a:ext cx="1201003" cy="204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534" y="4780794"/>
            <a:ext cx="2470245" cy="259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35522" y="4768921"/>
            <a:ext cx="846162" cy="259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00048" y="4780794"/>
            <a:ext cx="1201003" cy="259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../Development/Senior%20Design/logo/logo-main-whiteb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892" y="2509709"/>
            <a:ext cx="2171700" cy="21717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3236686" y="2232210"/>
            <a:ext cx="2263362" cy="69967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36686" y="3976914"/>
            <a:ext cx="2263362" cy="79200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893" y="2004205"/>
            <a:ext cx="3965185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E48312"/>
                </a:solidFill>
              </a:rPr>
              <a:t>1. Project Overview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Project Background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Our Goal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Project Goals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Project Technologies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48312"/>
                </a:solidFill>
              </a:rPr>
              <a:t>2. Apache Hadoop and Spark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Apache Hadoop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Apache Spark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Difference between Hadoop and Spark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Cluster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Multiple Reducer Problem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98078" y="2007081"/>
            <a:ext cx="346868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E48312"/>
                </a:solidFill>
              </a:rPr>
              <a:t>3. Benchmarks</a:t>
            </a:r>
          </a:p>
          <a:p>
            <a:r>
              <a:rPr lang="en-US" sz="1900" dirty="0" smtClean="0">
                <a:solidFill>
                  <a:srgbClr val="E48312"/>
                </a:solidFill>
              </a:rPr>
              <a:t>4. Iteration Description</a:t>
            </a:r>
          </a:p>
          <a:p>
            <a:pPr lvl="1" indent="-285750">
              <a:spcBef>
                <a:spcPts val="600"/>
              </a:spcBef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Iteration 1</a:t>
            </a:r>
          </a:p>
          <a:p>
            <a:pPr lvl="1" indent="-285750">
              <a:spcBef>
                <a:spcPts val="600"/>
              </a:spcBef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Iteration 2</a:t>
            </a:r>
          </a:p>
          <a:p>
            <a:pPr lvl="1" indent="-285750">
              <a:spcBef>
                <a:spcPts val="600"/>
              </a:spcBef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Iteration 3 &amp; 4</a:t>
            </a:r>
          </a:p>
          <a:p>
            <a:pPr lvl="1" indent="-285750">
              <a:spcBef>
                <a:spcPts val="600"/>
              </a:spcBef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Schedule</a:t>
            </a:r>
          </a:p>
          <a:p>
            <a:endParaRPr lang="en-US" sz="1900" dirty="0" smtClean="0">
              <a:solidFill>
                <a:srgbClr val="E48312"/>
              </a:solidFill>
            </a:endParaRPr>
          </a:p>
          <a:p>
            <a:endParaRPr lang="en-US" sz="1900" dirty="0"/>
          </a:p>
          <a:p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7" name="Picture 6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9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36183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Reduce Tasks  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237"/>
            <a:ext cx="9144000" cy="3834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852382"/>
            <a:ext cx="2292824" cy="218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80430" y="2852382"/>
            <a:ext cx="2593074" cy="559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73504" y="2765113"/>
            <a:ext cx="1173708" cy="305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490113"/>
            <a:ext cx="2292824" cy="286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80430" y="4599296"/>
            <a:ext cx="2593074" cy="559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73504" y="4490113"/>
            <a:ext cx="1173708" cy="286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../Development/Senior%20Design/logo/logo-main-whiteb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114" y="3132161"/>
            <a:ext cx="1869957" cy="182840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541486" y="3132161"/>
            <a:ext cx="2832018" cy="27977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09779" y="4295632"/>
            <a:ext cx="2763725" cy="19448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2960" y="236183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Map/Reduce Log  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052"/>
            <a:ext cx="9144000" cy="27977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71499" y="986052"/>
            <a:ext cx="5036023" cy="1214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69899" y="2528248"/>
            <a:ext cx="5036023" cy="109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4100396"/>
            <a:ext cx="9165074" cy="11020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56296" y="4406900"/>
            <a:ext cx="5211454" cy="48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../Development/Senior%20Design/logo/logo-main-whiteb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04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" y="986052"/>
            <a:ext cx="2035915" cy="284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" y="4125371"/>
            <a:ext cx="23145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8312"/>
                </a:solidFill>
              </a:rPr>
              <a:t>Multiple Reducer Problem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60" y="1381277"/>
            <a:ext cx="7543801" cy="25956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Problem</a:t>
            </a:r>
            <a:r>
              <a:rPr lang="en-US" sz="2400" dirty="0" smtClean="0"/>
              <a:t> : Multiple Output files with multiple reducers.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Ideally, only </a:t>
            </a:r>
            <a:r>
              <a:rPr lang="en-US" sz="2400" dirty="0" smtClean="0">
                <a:solidFill>
                  <a:srgbClr val="E48312"/>
                </a:solidFill>
              </a:rPr>
              <a:t>one</a:t>
            </a:r>
            <a:r>
              <a:rPr lang="en-US" sz="2400" dirty="0" smtClean="0"/>
              <a:t> output file.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Solution</a:t>
            </a:r>
            <a:r>
              <a:rPr lang="en-US" sz="2400" dirty="0" smtClean="0"/>
              <a:t> : Map/Reduce Job Chaining.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Map1 -&gt; Reduce1 -&gt; Map2 -&gt; Reduce2</a:t>
            </a:r>
            <a:endParaRPr lang="en-US" sz="2400" dirty="0"/>
          </a:p>
        </p:txBody>
      </p:sp>
      <p:pic>
        <p:nvPicPr>
          <p:cNvPr id="5" name="Picture 4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662" y="2409371"/>
            <a:ext cx="2478297" cy="33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1" y="1514475"/>
            <a:ext cx="5262562" cy="38290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2960" y="236183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Map/Reduce for Job-2 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5" name="Picture 4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1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109183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Job Chaining 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" y="740509"/>
            <a:ext cx="6391275" cy="5819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7233" y="2565779"/>
            <a:ext cx="4408227" cy="491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57233" y="4981433"/>
            <a:ext cx="4408227" cy="518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../Development/Senior%20Design/logo/logo-main-whiteb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4" y="231309"/>
            <a:ext cx="2035915" cy="2847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14" y="3537857"/>
            <a:ext cx="1933575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13" y="5001544"/>
            <a:ext cx="1552575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14" y="1277257"/>
            <a:ext cx="1933575" cy="914400"/>
          </a:xfrm>
          <a:prstGeom prst="rect">
            <a:avLst/>
          </a:prstGeom>
        </p:spPr>
      </p:pic>
      <p:cxnSp>
        <p:nvCxnSpPr>
          <p:cNvPr id="35" name="Elbow Connector 34"/>
          <p:cNvCxnSpPr/>
          <p:nvPr/>
        </p:nvCxnSpPr>
        <p:spPr>
          <a:xfrm flipV="1">
            <a:off x="2632088" y="682171"/>
            <a:ext cx="5205626" cy="48768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837714" y="682171"/>
            <a:ext cx="0" cy="595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flipV="1">
            <a:off x="1524000" y="979714"/>
            <a:ext cx="4992914" cy="4579257"/>
          </a:xfrm>
          <a:prstGeom prst="bentConnector3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516914" y="979714"/>
            <a:ext cx="0" cy="41365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378857" y="3079284"/>
            <a:ext cx="14514" cy="45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481943" y="3079284"/>
            <a:ext cx="14514" cy="45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78856" y="3123904"/>
            <a:ext cx="87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Reduce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2496457" y="3140378"/>
            <a:ext cx="87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Reduce</a:t>
            </a:r>
            <a:endParaRPr lang="en-US" sz="14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378856" y="4452257"/>
            <a:ext cx="14515" cy="54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249714" y="4452257"/>
            <a:ext cx="0" cy="54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n 60"/>
          <p:cNvSpPr/>
          <p:nvPr/>
        </p:nvSpPr>
        <p:spPr>
          <a:xfrm>
            <a:off x="7362697" y="2478539"/>
            <a:ext cx="602017" cy="602769"/>
          </a:xfrm>
          <a:prstGeom prst="ca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an 62"/>
          <p:cNvSpPr/>
          <p:nvPr/>
        </p:nvSpPr>
        <p:spPr>
          <a:xfrm>
            <a:off x="6499097" y="2503939"/>
            <a:ext cx="602017" cy="602769"/>
          </a:xfrm>
          <a:prstGeom prst="ca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493870" y="2636041"/>
            <a:ext cx="89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temp3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7328216" y="2626034"/>
            <a:ext cx="89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temp4</a:t>
            </a:r>
            <a:endParaRPr lang="en-US" sz="14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428" y="3436257"/>
            <a:ext cx="1933575" cy="914400"/>
          </a:xfrm>
          <a:prstGeom prst="rect">
            <a:avLst/>
          </a:prstGeom>
        </p:spPr>
      </p:pic>
      <p:sp>
        <p:nvSpPr>
          <p:cNvPr id="67" name="Can 66"/>
          <p:cNvSpPr/>
          <p:nvPr/>
        </p:nvSpPr>
        <p:spPr>
          <a:xfrm>
            <a:off x="6991826" y="4823647"/>
            <a:ext cx="672779" cy="809671"/>
          </a:xfrm>
          <a:prstGeom prst="ca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960742" y="4978245"/>
            <a:ext cx="891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Output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ile</a:t>
            </a:r>
            <a:endParaRPr lang="en-US" sz="1400" dirty="0"/>
          </a:p>
        </p:txBody>
      </p:sp>
      <p:cxnSp>
        <p:nvCxnSpPr>
          <p:cNvPr id="70" name="Straight Arrow Connector 69"/>
          <p:cNvCxnSpPr>
            <a:endCxn id="63" idx="1"/>
          </p:cNvCxnSpPr>
          <p:nvPr/>
        </p:nvCxnSpPr>
        <p:spPr>
          <a:xfrm>
            <a:off x="6720114" y="2191657"/>
            <a:ext cx="79992" cy="312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61" idx="1"/>
          </p:cNvCxnSpPr>
          <p:nvPr/>
        </p:nvCxnSpPr>
        <p:spPr>
          <a:xfrm flipH="1">
            <a:off x="7663706" y="2191657"/>
            <a:ext cx="899" cy="286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3" idx="3"/>
          </p:cNvCxnSpPr>
          <p:nvPr/>
        </p:nvCxnSpPr>
        <p:spPr>
          <a:xfrm>
            <a:off x="6800106" y="3106708"/>
            <a:ext cx="0" cy="32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1" idx="3"/>
          </p:cNvCxnSpPr>
          <p:nvPr/>
        </p:nvCxnSpPr>
        <p:spPr>
          <a:xfrm>
            <a:off x="7663706" y="3081308"/>
            <a:ext cx="899" cy="354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800106" y="4350657"/>
            <a:ext cx="301008" cy="472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7590053" y="4352133"/>
            <a:ext cx="174008" cy="497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756126" y="2204760"/>
            <a:ext cx="606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Map</a:t>
            </a:r>
            <a:endParaRPr 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7613516" y="2183300"/>
            <a:ext cx="606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Map</a:t>
            </a:r>
            <a:endParaRPr 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6804890" y="3119160"/>
            <a:ext cx="755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Reduce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7638598" y="3110188"/>
            <a:ext cx="755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Reduce</a:t>
            </a:r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 rot="16200000">
            <a:off x="-165086" y="2478539"/>
            <a:ext cx="9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 - 1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99451" y="231309"/>
            <a:ext cx="0" cy="5327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8393777" y="279987"/>
            <a:ext cx="0" cy="5327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 rot="16200000">
            <a:off x="8115314" y="2630939"/>
            <a:ext cx="9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 - 2</a:t>
            </a:r>
            <a:endParaRPr lang="en-US" dirty="0"/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822960" y="-17817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Job Chaining </a:t>
            </a:r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2960" y="109183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Spark Job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940"/>
            <a:ext cx="9144000" cy="1438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980"/>
            <a:ext cx="9144000" cy="17294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15" y="3901588"/>
            <a:ext cx="3580805" cy="14968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815" y="1698244"/>
            <a:ext cx="3420093" cy="12641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../Development/Senior%20Design/logo/logo-main-whiteb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04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Rectangle 77"/>
          <p:cNvSpPr/>
          <p:nvPr/>
        </p:nvSpPr>
        <p:spPr>
          <a:xfrm>
            <a:off x="5044360" y="1249251"/>
            <a:ext cx="2876148" cy="414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n 48"/>
          <p:cNvSpPr/>
          <p:nvPr/>
        </p:nvSpPr>
        <p:spPr>
          <a:xfrm>
            <a:off x="5563671" y="1559316"/>
            <a:ext cx="652381" cy="530454"/>
          </a:xfrm>
          <a:prstGeom prst="ca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488101" y="1690922"/>
            <a:ext cx="93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1</a:t>
            </a:r>
            <a:endParaRPr lang="en-US" dirty="0"/>
          </a:p>
        </p:txBody>
      </p:sp>
      <p:sp>
        <p:nvSpPr>
          <p:cNvPr id="51" name="Can 50"/>
          <p:cNvSpPr/>
          <p:nvPr/>
        </p:nvSpPr>
        <p:spPr>
          <a:xfrm>
            <a:off x="6859071" y="1584716"/>
            <a:ext cx="652381" cy="530454"/>
          </a:xfrm>
          <a:prstGeom prst="ca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781197" y="1690922"/>
            <a:ext cx="95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103">
            <a:off x="5605881" y="2475250"/>
            <a:ext cx="651922" cy="651922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5931840" y="2164909"/>
            <a:ext cx="0" cy="423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44359" y="2206271"/>
            <a:ext cx="88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1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103">
            <a:off x="6961153" y="2518635"/>
            <a:ext cx="651922" cy="651922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>
            <a:off x="7222069" y="2193991"/>
            <a:ext cx="0" cy="423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426508" y="2219322"/>
            <a:ext cx="79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2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103">
            <a:off x="6285801" y="3351164"/>
            <a:ext cx="651922" cy="651922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>
            <a:off x="6049932" y="2996312"/>
            <a:ext cx="376576" cy="475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303722" y="3140580"/>
            <a:ext cx="88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6611765" y="3016969"/>
            <a:ext cx="330948" cy="39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10841" y="3111064"/>
            <a:ext cx="88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6583852" y="4005240"/>
            <a:ext cx="27910" cy="551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n 75"/>
          <p:cNvSpPr/>
          <p:nvPr/>
        </p:nvSpPr>
        <p:spPr>
          <a:xfrm>
            <a:off x="6255813" y="4707221"/>
            <a:ext cx="853638" cy="625599"/>
          </a:xfrm>
          <a:prstGeom prst="ca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199636" y="4892722"/>
            <a:ext cx="102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60" y="1852550"/>
            <a:ext cx="2702478" cy="33747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3" y="365935"/>
            <a:ext cx="3049918" cy="5197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78" y="1852550"/>
            <a:ext cx="2542054" cy="3687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1268" y="1852550"/>
            <a:ext cx="2291937" cy="337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5412" y="2827398"/>
            <a:ext cx="1363102" cy="712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37266" y="2671041"/>
            <a:ext cx="1507325" cy="8213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../Development/Senior%20Design/logo/logo-main-whiteb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04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n 8"/>
          <p:cNvSpPr/>
          <p:nvPr/>
        </p:nvSpPr>
        <p:spPr>
          <a:xfrm>
            <a:off x="2280824" y="734612"/>
            <a:ext cx="652381" cy="530454"/>
          </a:xfrm>
          <a:prstGeom prst="ca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5254" y="866218"/>
            <a:ext cx="93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1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103">
            <a:off x="4017041" y="724923"/>
            <a:ext cx="651922" cy="65192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036081" y="1071661"/>
            <a:ext cx="9015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74233" y="636854"/>
            <a:ext cx="88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1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804389" y="1071661"/>
            <a:ext cx="9015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05352" y="636854"/>
            <a:ext cx="117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Reduce 2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103">
            <a:off x="5798189" y="659667"/>
            <a:ext cx="651922" cy="651922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V="1">
            <a:off x="6523439" y="1071660"/>
            <a:ext cx="9015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88009" y="636854"/>
            <a:ext cx="117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 1</a:t>
            </a:r>
            <a:endParaRPr lang="en-US" dirty="0"/>
          </a:p>
        </p:txBody>
      </p:sp>
      <p:sp>
        <p:nvSpPr>
          <p:cNvPr id="35" name="Can 34"/>
          <p:cNvSpPr/>
          <p:nvPr/>
        </p:nvSpPr>
        <p:spPr>
          <a:xfrm>
            <a:off x="7519481" y="739003"/>
            <a:ext cx="652381" cy="530454"/>
          </a:xfrm>
          <a:prstGeom prst="ca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443911" y="870609"/>
            <a:ext cx="1031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Output 1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2280824" y="607143"/>
            <a:ext cx="2424528" cy="82222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786743" y="636854"/>
            <a:ext cx="1701266" cy="79251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529254" y="607143"/>
            <a:ext cx="1751861" cy="82222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37" idx="2"/>
          </p:cNvCxnSpPr>
          <p:nvPr/>
        </p:nvCxnSpPr>
        <p:spPr>
          <a:xfrm flipH="1">
            <a:off x="2933205" y="1429369"/>
            <a:ext cx="559883" cy="104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780922" y="1429367"/>
            <a:ext cx="704699" cy="1535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42442" y="1429367"/>
            <a:ext cx="21967" cy="1241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104060" y="274983"/>
            <a:ext cx="88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Stage 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76105" y="273226"/>
            <a:ext cx="88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868333" y="273226"/>
            <a:ext cx="88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465"/>
            <a:ext cx="9144000" cy="2414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2" b="5533"/>
          <a:stretch/>
        </p:blipFill>
        <p:spPr>
          <a:xfrm>
            <a:off x="0" y="508000"/>
            <a:ext cx="9144000" cy="31944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6607" y="511709"/>
            <a:ext cx="6694863" cy="2183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61603" y="3859481"/>
            <a:ext cx="7680515" cy="1508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4546" y="508000"/>
            <a:ext cx="3039415" cy="535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../Development/Senior%20Design/logo/logo-main-whiteb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04" y="6018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2960" y="-17817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E48312"/>
                </a:solidFill>
              </a:rPr>
              <a:t>Spark Log</a:t>
            </a:r>
            <a:endParaRPr lang="en-US" sz="3600" dirty="0">
              <a:solidFill>
                <a:srgbClr val="E48312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783389" y="1294763"/>
            <a:ext cx="652381" cy="530454"/>
          </a:xfrm>
          <a:prstGeom prst="ca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7819" y="1426369"/>
            <a:ext cx="93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1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2078789" y="1320163"/>
            <a:ext cx="652381" cy="530454"/>
          </a:xfrm>
          <a:prstGeom prst="ca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103">
            <a:off x="825599" y="2210697"/>
            <a:ext cx="651922" cy="65192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151558" y="1900356"/>
            <a:ext cx="0" cy="423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4077" y="1941718"/>
            <a:ext cx="88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1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41787" y="1929438"/>
            <a:ext cx="0" cy="423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46226" y="1954769"/>
            <a:ext cx="79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2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103">
            <a:off x="1505519" y="3086611"/>
            <a:ext cx="651922" cy="65192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269650" y="2731759"/>
            <a:ext cx="376576" cy="475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3440" y="2876027"/>
            <a:ext cx="88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831483" y="2752416"/>
            <a:ext cx="330948" cy="39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803570" y="3740687"/>
            <a:ext cx="27910" cy="551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1475531" y="4442668"/>
            <a:ext cx="853638" cy="625599"/>
          </a:xfrm>
          <a:prstGeom prst="ca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19354" y="4628169"/>
            <a:ext cx="102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67491" y="1434935"/>
            <a:ext cx="93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3524">
            <a:off x="2089647" y="2324263"/>
            <a:ext cx="463069" cy="4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8638" y="2573338"/>
            <a:ext cx="7345362" cy="1339850"/>
          </a:xfrm>
        </p:spPr>
        <p:txBody>
          <a:bodyPr/>
          <a:lstStyle/>
          <a:p>
            <a:r>
              <a:rPr lang="en-US" dirty="0" smtClean="0">
                <a:solidFill>
                  <a:srgbClr val="E48312"/>
                </a:solidFill>
              </a:rPr>
              <a:t>Benchmarks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8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8638" y="2686050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48312"/>
                </a:solidFill>
              </a:rPr>
              <a:t>Section 1: </a:t>
            </a:r>
            <a:br>
              <a:rPr lang="en-US" dirty="0" smtClean="0">
                <a:solidFill>
                  <a:srgbClr val="E48312"/>
                </a:solidFill>
              </a:rPr>
            </a:br>
            <a:r>
              <a:rPr lang="en-US" dirty="0" smtClean="0">
                <a:solidFill>
                  <a:srgbClr val="E48312"/>
                </a:solidFill>
              </a:rPr>
              <a:t>Project Overview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5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960" y="132416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Word Count (Single-Node)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764697" y="2722728"/>
            <a:ext cx="2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(in minutes)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782490"/>
            <a:ext cx="7034729" cy="52760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51128" y="1064525"/>
            <a:ext cx="259308" cy="300251"/>
          </a:xfrm>
          <a:prstGeom prst="rect">
            <a:avLst/>
          </a:prstGeom>
          <a:solidFill>
            <a:srgbClr val="EE9025"/>
          </a:solidFill>
          <a:ln>
            <a:solidFill>
              <a:srgbClr val="EE9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51128" y="1589301"/>
            <a:ext cx="259308" cy="300251"/>
          </a:xfrm>
          <a:prstGeom prst="rect">
            <a:avLst/>
          </a:prstGeom>
          <a:solidFill>
            <a:srgbClr val="89C648"/>
          </a:solidFill>
          <a:ln>
            <a:solidFill>
              <a:srgbClr val="89C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30481" y="5998865"/>
            <a:ext cx="233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of the text file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5448" y="1064525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82770" y="1583173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pic>
        <p:nvPicPr>
          <p:cNvPr id="14" name="Picture 13" descr="../Development/Senior%20Design/logo/logo-main-whiteb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338826" y="2101821"/>
            <a:ext cx="259308" cy="300251"/>
          </a:xfrm>
          <a:prstGeom prst="rect">
            <a:avLst/>
          </a:prstGeom>
          <a:solidFill>
            <a:srgbClr val="4A45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0468" y="2095693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17" name="&quot;No&quot; Symbol 16"/>
          <p:cNvSpPr/>
          <p:nvPr/>
        </p:nvSpPr>
        <p:spPr>
          <a:xfrm>
            <a:off x="7236388" y="5416431"/>
            <a:ext cx="232012" cy="27295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5922744" y="5418545"/>
            <a:ext cx="232012" cy="27295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4647832" y="5416431"/>
            <a:ext cx="232012" cy="27295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3353554" y="5405485"/>
            <a:ext cx="232012" cy="27295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960" y="132416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Word Count (Cluster)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764697" y="2722728"/>
            <a:ext cx="2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(in minutes)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1235" y="5895833"/>
            <a:ext cx="233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of the text file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1014104"/>
            <a:ext cx="7438030" cy="48449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51128" y="1064525"/>
            <a:ext cx="259308" cy="300251"/>
          </a:xfrm>
          <a:prstGeom prst="rect">
            <a:avLst/>
          </a:prstGeom>
          <a:solidFill>
            <a:srgbClr val="EE9025"/>
          </a:solidFill>
          <a:ln>
            <a:solidFill>
              <a:srgbClr val="EE9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51128" y="1589301"/>
            <a:ext cx="259308" cy="300251"/>
          </a:xfrm>
          <a:prstGeom prst="rect">
            <a:avLst/>
          </a:prstGeom>
          <a:solidFill>
            <a:srgbClr val="89C648"/>
          </a:solidFill>
          <a:ln>
            <a:solidFill>
              <a:srgbClr val="89C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15448" y="1064525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82770" y="1583173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pic>
        <p:nvPicPr>
          <p:cNvPr id="10" name="Picture 9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4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960" y="83953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Matrix-Multiply (Single-Node)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764697" y="2722728"/>
            <a:ext cx="2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(in minutes)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7976" y="6022137"/>
            <a:ext cx="233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of the Matrices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9" y="756244"/>
            <a:ext cx="7150006" cy="53242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17799" y="1055459"/>
            <a:ext cx="259308" cy="300251"/>
          </a:xfrm>
          <a:prstGeom prst="rect">
            <a:avLst/>
          </a:prstGeom>
          <a:solidFill>
            <a:srgbClr val="EE9025"/>
          </a:solidFill>
          <a:ln>
            <a:solidFill>
              <a:srgbClr val="EE9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17799" y="1580235"/>
            <a:ext cx="259308" cy="300251"/>
          </a:xfrm>
          <a:prstGeom prst="rect">
            <a:avLst/>
          </a:prstGeom>
          <a:solidFill>
            <a:srgbClr val="89C648"/>
          </a:solidFill>
          <a:ln>
            <a:solidFill>
              <a:srgbClr val="89C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82119" y="1055459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49441" y="1574107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sp>
        <p:nvSpPr>
          <p:cNvPr id="5" name="&quot;No&quot; Symbol 4"/>
          <p:cNvSpPr/>
          <p:nvPr/>
        </p:nvSpPr>
        <p:spPr>
          <a:xfrm>
            <a:off x="6656839" y="5429310"/>
            <a:ext cx="232012" cy="27295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../Development/Senior%20Design/logo/logo-main-whiteb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905497" y="2092755"/>
            <a:ext cx="259308" cy="300251"/>
          </a:xfrm>
          <a:prstGeom prst="rect">
            <a:avLst/>
          </a:prstGeom>
          <a:solidFill>
            <a:srgbClr val="4A45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37139" y="2086627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960" y="83953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Matrix-Multiply (Cluster)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764697" y="2722728"/>
            <a:ext cx="2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(in minutes)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1235" y="5976777"/>
            <a:ext cx="233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of the Matrices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3" y="741249"/>
            <a:ext cx="7126740" cy="528158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51128" y="1064525"/>
            <a:ext cx="259308" cy="300251"/>
          </a:xfrm>
          <a:prstGeom prst="rect">
            <a:avLst/>
          </a:prstGeom>
          <a:solidFill>
            <a:srgbClr val="EE9025"/>
          </a:solidFill>
          <a:ln>
            <a:solidFill>
              <a:srgbClr val="EE9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51128" y="1589301"/>
            <a:ext cx="259308" cy="300251"/>
          </a:xfrm>
          <a:prstGeom prst="rect">
            <a:avLst/>
          </a:prstGeom>
          <a:solidFill>
            <a:srgbClr val="89C648"/>
          </a:solidFill>
          <a:ln>
            <a:solidFill>
              <a:srgbClr val="89C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15448" y="1064525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82770" y="1583173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sp>
        <p:nvSpPr>
          <p:cNvPr id="26" name="&quot;No&quot; Symbol 25"/>
          <p:cNvSpPr/>
          <p:nvPr/>
        </p:nvSpPr>
        <p:spPr>
          <a:xfrm>
            <a:off x="6373504" y="5158854"/>
            <a:ext cx="232012" cy="27295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5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8638" y="2847975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48312"/>
                </a:solidFill>
              </a:rPr>
              <a:t>Section 3: </a:t>
            </a:r>
            <a:r>
              <a:rPr lang="en-US" dirty="0">
                <a:solidFill>
                  <a:srgbClr val="E48312"/>
                </a:solidFill>
              </a:rPr>
              <a:t/>
            </a:r>
            <a:br>
              <a:rPr lang="en-US" dirty="0">
                <a:solidFill>
                  <a:srgbClr val="E48312"/>
                </a:solidFill>
              </a:rPr>
            </a:br>
            <a:r>
              <a:rPr lang="en-US" dirty="0" smtClean="0">
                <a:solidFill>
                  <a:srgbClr val="E48312"/>
                </a:solidFill>
              </a:rPr>
              <a:t>Iteration Description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3" name="Picture 2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9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00112" y="1820563"/>
            <a:ext cx="7345363" cy="4349578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 Setting </a:t>
            </a:r>
            <a:r>
              <a:rPr lang="en-US" sz="2000" dirty="0"/>
              <a:t>up </a:t>
            </a:r>
            <a:r>
              <a:rPr lang="en-US" sz="2000" dirty="0" smtClean="0">
                <a:solidFill>
                  <a:srgbClr val="E48312"/>
                </a:solidFill>
              </a:rPr>
              <a:t>6 </a:t>
            </a:r>
            <a:r>
              <a:rPr lang="en-US" sz="2000" dirty="0">
                <a:solidFill>
                  <a:srgbClr val="E48312"/>
                </a:solidFill>
              </a:rPr>
              <a:t>L</a:t>
            </a:r>
            <a:r>
              <a:rPr lang="en-US" sz="2000" dirty="0" smtClean="0">
                <a:solidFill>
                  <a:srgbClr val="E48312"/>
                </a:solidFill>
              </a:rPr>
              <a:t>inux </a:t>
            </a:r>
            <a:r>
              <a:rPr lang="en-US" sz="2000" dirty="0" smtClean="0"/>
              <a:t>machines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Hadoop and Spark on 2 machines as </a:t>
            </a:r>
            <a:r>
              <a:rPr lang="en-US" sz="2000" dirty="0" smtClean="0">
                <a:solidFill>
                  <a:srgbClr val="E48312"/>
                </a:solidFill>
              </a:rPr>
              <a:t>master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E48312"/>
                </a:solidFill>
              </a:rPr>
              <a:t>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2 </a:t>
            </a:r>
            <a:r>
              <a:rPr lang="en-US" sz="2000" dirty="0" smtClean="0">
                <a:solidFill>
                  <a:srgbClr val="E48312"/>
                </a:solidFill>
              </a:rPr>
              <a:t>slave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E48312"/>
                </a:solidFill>
              </a:rPr>
              <a:t>nodes</a:t>
            </a:r>
            <a:r>
              <a:rPr lang="en-US" sz="2000" dirty="0" smtClean="0"/>
              <a:t> for Hadoop and Spark each</a:t>
            </a:r>
            <a:endParaRPr lang="en-US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 Initial </a:t>
            </a:r>
            <a:r>
              <a:rPr lang="en-US" sz="2000" dirty="0"/>
              <a:t>Software Tests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E48312"/>
                </a:solidFill>
              </a:rPr>
              <a:t>Word </a:t>
            </a:r>
            <a:r>
              <a:rPr lang="en-US" sz="2000" dirty="0">
                <a:solidFill>
                  <a:srgbClr val="E48312"/>
                </a:solidFill>
              </a:rPr>
              <a:t>Frequency </a:t>
            </a:r>
            <a:r>
              <a:rPr lang="en-US" sz="2000" dirty="0"/>
              <a:t>Count on all the 3 </a:t>
            </a:r>
            <a:r>
              <a:rPr lang="en-US" sz="2000" dirty="0" smtClean="0"/>
              <a:t>environments with </a:t>
            </a:r>
            <a:r>
              <a:rPr lang="en-US" sz="2000" dirty="0"/>
              <a:t>text files of different </a:t>
            </a:r>
            <a:r>
              <a:rPr lang="en-US" sz="2000" dirty="0" smtClean="0"/>
              <a:t>sizes (10mb, 50mb, 100mb, 500mb, 1gb, 5gb and 10gb)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8312"/>
                </a:solidFill>
              </a:rPr>
              <a:t>Large Matrix </a:t>
            </a:r>
            <a:r>
              <a:rPr lang="en-US" sz="2000" dirty="0"/>
              <a:t>Multiplication </a:t>
            </a:r>
            <a:endParaRPr lang="en-US" sz="2000" dirty="0" smtClean="0"/>
          </a:p>
          <a:p>
            <a:pPr marL="865188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the following matrix </a:t>
            </a:r>
            <a:r>
              <a:rPr lang="en-US" dirty="0"/>
              <a:t>sizes: </a:t>
            </a:r>
            <a:endParaRPr lang="en-US" dirty="0" smtClean="0"/>
          </a:p>
          <a:p>
            <a:pPr lvl="2"/>
            <a:endParaRPr lang="en-US" sz="1400" dirty="0"/>
          </a:p>
          <a:p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62" y="4462005"/>
            <a:ext cx="2202077" cy="1458098"/>
          </a:xfrm>
          <a:prstGeom prst="rect">
            <a:avLst/>
          </a:prstGeom>
        </p:spPr>
      </p:pic>
      <p:pic>
        <p:nvPicPr>
          <p:cNvPr id="8" name="Picture 7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2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5611" y="1980656"/>
            <a:ext cx="7057623" cy="403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48312"/>
              </a:buClr>
            </a:pPr>
            <a:r>
              <a:rPr lang="en-US" dirty="0" smtClean="0"/>
              <a:t>Setting up a </a:t>
            </a:r>
            <a:r>
              <a:rPr lang="en-US" dirty="0" smtClean="0">
                <a:solidFill>
                  <a:srgbClr val="E48312"/>
                </a:solidFill>
              </a:rPr>
              <a:t>cluster</a:t>
            </a:r>
            <a:r>
              <a:rPr lang="en-US" dirty="0" smtClean="0"/>
              <a:t> with at least 2 slave nodes.</a:t>
            </a:r>
            <a:endParaRPr lang="en-US" dirty="0"/>
          </a:p>
          <a:p>
            <a:pPr lvl="0">
              <a:buClr>
                <a:srgbClr val="E48312"/>
              </a:buClr>
            </a:pPr>
            <a:r>
              <a:rPr lang="en-US" dirty="0"/>
              <a:t>Running </a:t>
            </a:r>
            <a:r>
              <a:rPr lang="en-US" dirty="0">
                <a:solidFill>
                  <a:srgbClr val="E48312"/>
                </a:solidFill>
              </a:rPr>
              <a:t>Mahout</a:t>
            </a:r>
            <a:r>
              <a:rPr lang="en-US" dirty="0"/>
              <a:t> on </a:t>
            </a:r>
            <a:r>
              <a:rPr lang="en-US" dirty="0">
                <a:solidFill>
                  <a:srgbClr val="E48312"/>
                </a:solidFill>
              </a:rPr>
              <a:t>Hadoop </a:t>
            </a:r>
            <a:r>
              <a:rPr lang="en-US" dirty="0"/>
              <a:t>systems and </a:t>
            </a:r>
            <a:r>
              <a:rPr lang="en-US" dirty="0" err="1">
                <a:solidFill>
                  <a:srgbClr val="E48312"/>
                </a:solidFill>
              </a:rPr>
              <a:t>Mlib</a:t>
            </a:r>
            <a:r>
              <a:rPr lang="en-US" dirty="0">
                <a:solidFill>
                  <a:srgbClr val="E48312"/>
                </a:solidFill>
              </a:rPr>
              <a:t> </a:t>
            </a:r>
            <a:r>
              <a:rPr lang="en-US" dirty="0"/>
              <a:t>on </a:t>
            </a:r>
            <a:r>
              <a:rPr lang="en-US" dirty="0">
                <a:solidFill>
                  <a:srgbClr val="E48312"/>
                </a:solidFill>
              </a:rPr>
              <a:t>spark</a:t>
            </a:r>
            <a:r>
              <a:rPr lang="en-US" dirty="0"/>
              <a:t> </a:t>
            </a:r>
            <a:r>
              <a:rPr lang="en-US" dirty="0" smtClean="0"/>
              <a:t>systems</a:t>
            </a:r>
          </a:p>
          <a:p>
            <a:pPr lvl="0">
              <a:buClr>
                <a:srgbClr val="E48312"/>
              </a:buClr>
            </a:pPr>
            <a:r>
              <a:rPr lang="en-US" dirty="0" smtClean="0"/>
              <a:t>Start building a </a:t>
            </a:r>
            <a:r>
              <a:rPr lang="en-US" dirty="0"/>
              <a:t>S</a:t>
            </a:r>
            <a:r>
              <a:rPr lang="en-US" dirty="0" smtClean="0"/>
              <a:t>imple </a:t>
            </a:r>
            <a:r>
              <a:rPr lang="en-US" dirty="0"/>
              <a:t>R</a:t>
            </a:r>
            <a:r>
              <a:rPr lang="en-US" dirty="0" smtClean="0"/>
              <a:t>ecommender using Apache Mahout</a:t>
            </a:r>
            <a:endParaRPr lang="en-US" dirty="0"/>
          </a:p>
        </p:txBody>
      </p:sp>
      <p:pic>
        <p:nvPicPr>
          <p:cNvPr id="6" name="Picture 5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3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3 &amp; 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960" y="1960195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48312"/>
                </a:solidFill>
              </a:rPr>
              <a:t>Iteration </a:t>
            </a:r>
            <a:r>
              <a:rPr lang="en-US" sz="2400" b="1" dirty="0" smtClean="0">
                <a:solidFill>
                  <a:srgbClr val="E48312"/>
                </a:solidFill>
              </a:rPr>
              <a:t>3:</a:t>
            </a:r>
            <a:endParaRPr lang="en-US" sz="2400" dirty="0"/>
          </a:p>
          <a:p>
            <a:pPr marL="800100" lvl="1" indent="-34290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Using </a:t>
            </a:r>
            <a:r>
              <a:rPr lang="en-US" sz="2400" dirty="0" smtClean="0">
                <a:solidFill>
                  <a:srgbClr val="E48312"/>
                </a:solidFill>
              </a:rPr>
              <a:t>K-means</a:t>
            </a:r>
            <a:r>
              <a:rPr lang="en-US" sz="2400" dirty="0" smtClean="0"/>
              <a:t> </a:t>
            </a:r>
            <a:r>
              <a:rPr lang="en-US" sz="2400" dirty="0"/>
              <a:t>clustering on all 3 </a:t>
            </a:r>
            <a:r>
              <a:rPr lang="en-US" sz="2400" dirty="0" smtClean="0"/>
              <a:t>machines</a:t>
            </a:r>
          </a:p>
          <a:p>
            <a:pPr marL="800100" lvl="1" indent="-34290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Perform </a:t>
            </a:r>
            <a:r>
              <a:rPr lang="en-US" sz="2400" dirty="0">
                <a:solidFill>
                  <a:srgbClr val="E48312"/>
                </a:solidFill>
              </a:rPr>
              <a:t>unstructured</a:t>
            </a:r>
            <a:r>
              <a:rPr lang="en-US" sz="2400" dirty="0"/>
              <a:t> text processing search on all 3 </a:t>
            </a:r>
            <a:r>
              <a:rPr lang="en-US" sz="2400" dirty="0" smtClean="0"/>
              <a:t>machines</a:t>
            </a:r>
          </a:p>
          <a:p>
            <a:pPr marL="800100" lvl="1" indent="-34290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Perform </a:t>
            </a:r>
            <a:r>
              <a:rPr lang="en-US" sz="2400" dirty="0">
                <a:solidFill>
                  <a:srgbClr val="E48312"/>
                </a:solidFill>
              </a:rPr>
              <a:t>classification</a:t>
            </a:r>
            <a:r>
              <a:rPr lang="en-US" sz="2400" dirty="0"/>
              <a:t> on both the </a:t>
            </a:r>
            <a:r>
              <a:rPr lang="en-US" sz="2400" dirty="0" smtClean="0"/>
              <a:t>clusters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E48312"/>
                </a:solidFill>
              </a:rPr>
              <a:t>Iteration 4:</a:t>
            </a:r>
            <a:endParaRPr lang="en-US" sz="2400" dirty="0"/>
          </a:p>
          <a:p>
            <a:pPr marL="800100" lvl="1" indent="-34290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Using </a:t>
            </a:r>
            <a:r>
              <a:rPr lang="en-US" sz="2400" dirty="0" smtClean="0"/>
              <a:t>K-means </a:t>
            </a:r>
            <a:r>
              <a:rPr lang="en-US" sz="2400" dirty="0"/>
              <a:t>clustering to create </a:t>
            </a:r>
            <a:r>
              <a:rPr lang="en-US" sz="2400" dirty="0">
                <a:solidFill>
                  <a:srgbClr val="E48312"/>
                </a:solidFill>
              </a:rPr>
              <a:t>recommendation </a:t>
            </a:r>
            <a:r>
              <a:rPr lang="en-US" sz="2400" dirty="0"/>
              <a:t>systems</a:t>
            </a:r>
            <a:r>
              <a:rPr lang="en-US" sz="2400" dirty="0">
                <a:solidFill>
                  <a:srgbClr val="E48312"/>
                </a:solidFill>
              </a:rPr>
              <a:t> </a:t>
            </a:r>
            <a:r>
              <a:rPr lang="en-US" sz="2400" dirty="0"/>
              <a:t>from </a:t>
            </a:r>
            <a:r>
              <a:rPr lang="en-US" sz="2400" dirty="0">
                <a:solidFill>
                  <a:srgbClr val="E48312"/>
                </a:solidFill>
              </a:rPr>
              <a:t>large</a:t>
            </a:r>
            <a:r>
              <a:rPr lang="en-US" sz="2400" dirty="0"/>
              <a:t> datasets on all 3 machines</a:t>
            </a:r>
          </a:p>
        </p:txBody>
      </p:sp>
      <p:pic>
        <p:nvPicPr>
          <p:cNvPr id="5" name="Picture 4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37362"/>
            <a:ext cx="7466648" cy="4380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Skeleton </a:t>
            </a:r>
            <a:r>
              <a:rPr lang="en-US" dirty="0" smtClean="0">
                <a:solidFill>
                  <a:schemeClr val="tx1"/>
                </a:solidFill>
              </a:rPr>
              <a:t>Website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dirty="0" smtClean="0">
                <a:solidFill>
                  <a:schemeClr val="tx1"/>
                </a:solidFill>
              </a:rPr>
              <a:t>4 </a:t>
            </a:r>
            <a:r>
              <a:rPr lang="en-US" dirty="0">
                <a:solidFill>
                  <a:schemeClr val="tx1"/>
                </a:solidFill>
              </a:rPr>
              <a:t>October, </a:t>
            </a:r>
            <a:r>
              <a:rPr lang="en-US" dirty="0" smtClean="0">
                <a:solidFill>
                  <a:schemeClr val="tx1"/>
                </a:solidFill>
              </a:rPr>
              <a:t>2015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Software Engineering Presentation		15 December, 2015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Iteration 1				15 December, 2015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Project Plan v2.0				21 January, 2016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Requirements Document v2.0			21 January, 2016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Design Document v2.0			21 January, 2016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Iteration 2				2 February, 2016</a:t>
            </a:r>
          </a:p>
          <a:p>
            <a:pPr lvl="1"/>
            <a:r>
              <a:rPr lang="en-US" dirty="0" smtClean="0">
                <a:solidFill>
                  <a:srgbClr val="EE9025"/>
                </a:solidFill>
              </a:rPr>
              <a:t>Faculty Presentation			2 February, 2016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Iteration 3				3 March, 2016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Iteration 4				31 March, 2016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User manual				5 April, 2016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Developer manual				7 April, 2016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SRS					8 April, 2016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NTASC Presentation			16 April, 2016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Complete Documentation			26 April, 2016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Final Presentation				28 April, 2016</a:t>
            </a:r>
          </a:p>
        </p:txBody>
      </p:sp>
      <p:pic>
        <p:nvPicPr>
          <p:cNvPr id="5" name="Picture 4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7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 </a:t>
            </a:r>
            <a:r>
              <a:rPr lang="en-US" sz="2400" dirty="0" smtClean="0"/>
              <a:t>Big Data </a:t>
            </a:r>
            <a:r>
              <a:rPr lang="en-US" sz="2400" dirty="0" smtClean="0">
                <a:solidFill>
                  <a:srgbClr val="E48312"/>
                </a:solidFill>
              </a:rPr>
              <a:t>Revolution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Phones, tablets, Laptops, Computers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Credit Cards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Transport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0.5 % of data stored is actually </a:t>
            </a:r>
            <a:r>
              <a:rPr lang="en-US" dirty="0" smtClean="0"/>
              <a:t>analyzed</a:t>
            </a:r>
            <a:r>
              <a:rPr lang="en-US" baseline="30000" dirty="0" smtClean="0"/>
              <a:t>1</a:t>
            </a:r>
            <a:endParaRPr lang="en-US" baseline="30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 </a:t>
            </a:r>
            <a:r>
              <a:rPr lang="en-US" sz="2400" dirty="0" smtClean="0">
                <a:solidFill>
                  <a:srgbClr val="E48312"/>
                </a:solidFill>
              </a:rPr>
              <a:t>Smart</a:t>
            </a:r>
            <a:r>
              <a:rPr lang="en-US" sz="2400" dirty="0" smtClean="0"/>
              <a:t> Data (Data </a:t>
            </a:r>
            <a:r>
              <a:rPr lang="en-US" sz="2400" dirty="0"/>
              <a:t>Mining and visualization of Big data)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E48312"/>
                </a:solidFill>
              </a:rPr>
              <a:t>Recommendation</a:t>
            </a:r>
            <a:r>
              <a:rPr lang="en-US" sz="2200" dirty="0" smtClean="0"/>
              <a:t> Systems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Netflix, Amazon, Facebook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84048" lvl="2" indent="0">
              <a:buNone/>
            </a:pPr>
            <a:endParaRPr lang="en-US" dirty="0"/>
          </a:p>
          <a:p>
            <a:pPr marL="384048" lvl="2" indent="0">
              <a:buNone/>
            </a:pPr>
            <a:r>
              <a:rPr lang="en-US" dirty="0" smtClean="0"/>
              <a:t>1. Source: </a:t>
            </a:r>
            <a:r>
              <a:rPr lang="en-US" dirty="0"/>
              <a:t>http://www.forbes.com/sites/bernardmarr/2015/09/30/big-data-20-mind-boggling-facts-everyone-must-read/#ec996f46c1d3</a:t>
            </a:r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7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</a:t>
            </a:r>
            <a:r>
              <a:rPr lang="en-US" dirty="0" smtClean="0"/>
              <a:t>Goal</a:t>
            </a:r>
            <a:br>
              <a:rPr lang="en-US" dirty="0" smtClean="0"/>
            </a:br>
            <a:r>
              <a:rPr lang="en-US" dirty="0" smtClean="0"/>
              <a:t>(Problems we are solving)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059461"/>
            <a:ext cx="6803356" cy="39319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Gathering Research data for </a:t>
            </a:r>
            <a:r>
              <a:rPr lang="en-US" sz="2400" dirty="0" smtClean="0">
                <a:solidFill>
                  <a:srgbClr val="E48312"/>
                </a:solidFill>
              </a:rPr>
              <a:t>validation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Performance tests in different environments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Predict (data mining) </a:t>
            </a:r>
            <a:r>
              <a:rPr lang="en-US" sz="2400" dirty="0"/>
              <a:t>data through recommendation </a:t>
            </a:r>
            <a:r>
              <a:rPr lang="en-US" sz="2400" dirty="0" smtClean="0"/>
              <a:t>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Improve the </a:t>
            </a:r>
            <a:r>
              <a:rPr lang="en-US" sz="2400" dirty="0" smtClean="0">
                <a:solidFill>
                  <a:srgbClr val="E48312"/>
                </a:solidFill>
              </a:rPr>
              <a:t>knowledge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E48312"/>
                </a:solidFill>
              </a:rPr>
              <a:t>awareness </a:t>
            </a:r>
            <a:r>
              <a:rPr lang="en-US" sz="2400" dirty="0" smtClean="0"/>
              <a:t>on Big Data at TCU Computer Science Department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7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29552"/>
            <a:ext cx="7345363" cy="45476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48312"/>
                </a:solidFill>
              </a:rPr>
              <a:t> Compare</a:t>
            </a:r>
            <a:r>
              <a:rPr lang="en-US" sz="2400" dirty="0" smtClean="0"/>
              <a:t> efficiency of 3 different environments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Validate the </a:t>
            </a:r>
            <a:r>
              <a:rPr lang="en-US" sz="2400" b="1" dirty="0" smtClean="0">
                <a:solidFill>
                  <a:srgbClr val="E48312"/>
                </a:solidFill>
              </a:rPr>
              <a:t>Feasibility</a:t>
            </a:r>
            <a:endParaRPr lang="en-US" sz="2400" b="1" dirty="0">
              <a:solidFill>
                <a:srgbClr val="E4831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Transform structured query process into non-structured </a:t>
            </a:r>
            <a:r>
              <a:rPr lang="en-US" sz="2400" dirty="0" smtClean="0">
                <a:solidFill>
                  <a:srgbClr val="E48312"/>
                </a:solidFill>
              </a:rPr>
              <a:t>Map/Reduce</a:t>
            </a:r>
            <a:r>
              <a:rPr lang="en-US" sz="2400" dirty="0" smtClean="0"/>
              <a:t> 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48312"/>
                </a:solidFill>
              </a:rPr>
              <a:t> Report</a:t>
            </a:r>
            <a:r>
              <a:rPr lang="en-US" sz="2400" dirty="0" smtClean="0"/>
              <a:t> performance statistics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Single Node (Java, Hadoop &amp; Spark environments)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Cluster (Hadoop &amp; Spark environments)</a:t>
            </a:r>
            <a:endParaRPr lang="en-US" sz="2400" dirty="0" smtClean="0">
              <a:solidFill>
                <a:srgbClr val="E4831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48312"/>
                </a:solidFill>
              </a:rPr>
              <a:t> </a:t>
            </a:r>
            <a:r>
              <a:rPr lang="en-US" sz="2400" dirty="0"/>
              <a:t>Turning ‘</a:t>
            </a:r>
            <a:r>
              <a:rPr lang="en-US" sz="2400" dirty="0">
                <a:solidFill>
                  <a:srgbClr val="E48312"/>
                </a:solidFill>
              </a:rPr>
              <a:t>Big</a:t>
            </a:r>
            <a:r>
              <a:rPr lang="en-US" sz="2400" dirty="0"/>
              <a:t> Data’ into ‘</a:t>
            </a:r>
            <a:r>
              <a:rPr lang="en-US" sz="2400" dirty="0">
                <a:solidFill>
                  <a:srgbClr val="E48312"/>
                </a:solidFill>
              </a:rPr>
              <a:t>Smart</a:t>
            </a:r>
            <a:r>
              <a:rPr lang="en-US" sz="2400" dirty="0"/>
              <a:t> Data</a:t>
            </a:r>
            <a:r>
              <a:rPr lang="en-US" sz="2400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Build </a:t>
            </a:r>
            <a:r>
              <a:rPr lang="en-US" dirty="0"/>
              <a:t>recommendation system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E48312"/>
              </a:solidFill>
            </a:endParaRPr>
          </a:p>
          <a:p>
            <a:endParaRPr lang="en-US" sz="2400" dirty="0" smtClean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Java</a:t>
            </a:r>
            <a:r>
              <a:rPr lang="en-US" sz="2400" dirty="0" smtClean="0"/>
              <a:t> Virtual Machine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E48312"/>
                </a:solidFill>
                <a:cs typeface="Arial" panose="020B0604020202020204" pitchFamily="34" charset="0"/>
              </a:rPr>
              <a:t>Eclipse</a:t>
            </a:r>
            <a:r>
              <a:rPr lang="en-US" sz="2400" dirty="0">
                <a:cs typeface="Arial" panose="020B0604020202020204" pitchFamily="34" charset="0"/>
              </a:rPr>
              <a:t> IDE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Apache </a:t>
            </a:r>
            <a:r>
              <a:rPr lang="en-US" sz="2400" dirty="0" smtClean="0">
                <a:solidFill>
                  <a:srgbClr val="E48312"/>
                </a:solidFill>
              </a:rPr>
              <a:t>Hadoop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Apache </a:t>
            </a:r>
            <a:r>
              <a:rPr lang="en-US" sz="2400" dirty="0" smtClean="0">
                <a:solidFill>
                  <a:srgbClr val="E48312"/>
                </a:solidFill>
              </a:rPr>
              <a:t>Spark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Maven</a:t>
            </a:r>
            <a:r>
              <a:rPr lang="en-US" sz="2400" dirty="0" smtClean="0"/>
              <a:t> in Eclipse for Hadoop and Spark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Mahout</a:t>
            </a:r>
            <a:r>
              <a:rPr lang="en-US" sz="2400" dirty="0" smtClean="0"/>
              <a:t> on Hadoop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E48312"/>
                </a:solidFill>
              </a:rPr>
              <a:t>MLlib</a:t>
            </a:r>
            <a:r>
              <a:rPr lang="en-US" sz="2400" dirty="0" smtClean="0">
                <a:solidFill>
                  <a:srgbClr val="E48312"/>
                </a:solidFill>
              </a:rPr>
              <a:t> </a:t>
            </a:r>
            <a:r>
              <a:rPr lang="en-US" sz="2400" dirty="0" smtClean="0"/>
              <a:t>on Spark systems</a:t>
            </a: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9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8638" y="2747963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48312"/>
                </a:solidFill>
              </a:rPr>
              <a:t>Section 2: </a:t>
            </a:r>
            <a:br>
              <a:rPr lang="en-US" dirty="0" smtClean="0">
                <a:solidFill>
                  <a:srgbClr val="E48312"/>
                </a:solidFill>
              </a:rPr>
            </a:br>
            <a:r>
              <a:rPr lang="en-US" dirty="0" smtClean="0">
                <a:solidFill>
                  <a:srgbClr val="E48312"/>
                </a:solidFill>
              </a:rPr>
              <a:t>Apache Hadoop and Spark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3" name="Picture 2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3189</TotalTime>
  <Words>998</Words>
  <Application>Microsoft Office PowerPoint</Application>
  <PresentationFormat>On-screen Show (4:3)</PresentationFormat>
  <Paragraphs>268</Paragraphs>
  <Slides>48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Retrospect</vt:lpstr>
      <vt:lpstr>PowerPoint Presentation</vt:lpstr>
      <vt:lpstr>Our Team</vt:lpstr>
      <vt:lpstr>Contents</vt:lpstr>
      <vt:lpstr>Section 1:  Project Overview</vt:lpstr>
      <vt:lpstr>Project Background</vt:lpstr>
      <vt:lpstr>Our Goal (Problems we are solving)</vt:lpstr>
      <vt:lpstr>Project Goals</vt:lpstr>
      <vt:lpstr>Project Technologies</vt:lpstr>
      <vt:lpstr>Section 2:  Apache Hadoop and Spark</vt:lpstr>
      <vt:lpstr>Apache Hadoop</vt:lpstr>
      <vt:lpstr>Apache Hadoop</vt:lpstr>
      <vt:lpstr>HDFS Segmentation</vt:lpstr>
      <vt:lpstr>PowerPoint Presentation</vt:lpstr>
      <vt:lpstr>Hadoop Map/Reduce</vt:lpstr>
      <vt:lpstr>Hadoop Map/Reduce</vt:lpstr>
      <vt:lpstr>PowerPoint Presentation</vt:lpstr>
      <vt:lpstr>PowerPoint Presentation</vt:lpstr>
      <vt:lpstr>Apache Spark</vt:lpstr>
      <vt:lpstr>Apache Spark</vt:lpstr>
      <vt:lpstr>Apache Spark</vt:lpstr>
      <vt:lpstr>Code Snippet of Word count</vt:lpstr>
      <vt:lpstr>Code Snippet of Word count</vt:lpstr>
      <vt:lpstr>Difference Between Hadoop and Spark</vt:lpstr>
      <vt:lpstr>Cluster</vt:lpstr>
      <vt:lpstr>Hadoop and Spark Cluster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Reducer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Benchmarks</vt:lpstr>
      <vt:lpstr>PowerPoint Presentation</vt:lpstr>
      <vt:lpstr>PowerPoint Presentation</vt:lpstr>
      <vt:lpstr>PowerPoint Presentation</vt:lpstr>
      <vt:lpstr>PowerPoint Presentation</vt:lpstr>
      <vt:lpstr>Section 3:  Iteration Description</vt:lpstr>
      <vt:lpstr>Iteration 1</vt:lpstr>
      <vt:lpstr>Iteration 2</vt:lpstr>
      <vt:lpstr>Iteration 3 &amp; 4</vt:lpstr>
      <vt:lpstr>Schedule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User</dc:creator>
  <cp:lastModifiedBy>sameep mohta</cp:lastModifiedBy>
  <cp:revision>309</cp:revision>
  <dcterms:created xsi:type="dcterms:W3CDTF">2015-10-08T00:27:08Z</dcterms:created>
  <dcterms:modified xsi:type="dcterms:W3CDTF">2016-02-02T15:13:00Z</dcterms:modified>
</cp:coreProperties>
</file>